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2" r:id="rId3"/>
    <p:sldId id="274" r:id="rId4"/>
    <p:sldId id="275" r:id="rId5"/>
    <p:sldId id="276" r:id="rId6"/>
    <p:sldId id="277" r:id="rId7"/>
    <p:sldId id="257" r:id="rId8"/>
    <p:sldId id="279" r:id="rId9"/>
    <p:sldId id="259" r:id="rId10"/>
    <p:sldId id="260" r:id="rId11"/>
    <p:sldId id="261" r:id="rId12"/>
    <p:sldId id="266" r:id="rId13"/>
    <p:sldId id="280" r:id="rId14"/>
    <p:sldId id="262" r:id="rId15"/>
    <p:sldId id="278" r:id="rId16"/>
    <p:sldId id="263" r:id="rId17"/>
    <p:sldId id="264" r:id="rId18"/>
    <p:sldId id="265" r:id="rId19"/>
    <p:sldId id="267" r:id="rId20"/>
    <p:sldId id="268" r:id="rId21"/>
    <p:sldId id="269" r:id="rId22"/>
    <p:sldId id="281" r:id="rId23"/>
    <p:sldId id="270" r:id="rId24"/>
    <p:sldId id="258" r:id="rId25"/>
    <p:sldId id="27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New PRQ- </a:t>
            </a:r>
            <a:br>
              <a:rPr lang="en-US" dirty="0"/>
            </a:br>
            <a:r>
              <a:rPr lang="en-US" dirty="0"/>
              <a:t>Gray Book Edition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029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are </a:t>
            </a:r>
            <a:r>
              <a:rPr lang="en-US" u="sng" dirty="0"/>
              <a:t>Very Specific</a:t>
            </a:r>
            <a:r>
              <a:rPr lang="en-US" dirty="0"/>
              <a:t>.	 </a:t>
            </a:r>
          </a:p>
        </p:txBody>
      </p:sp>
      <p:sp>
        <p:nvSpPr>
          <p:cNvPr id="3" name="Content Placeholder 2"/>
          <p:cNvSpPr>
            <a:spLocks noGrp="1"/>
          </p:cNvSpPr>
          <p:nvPr>
            <p:ph idx="1"/>
          </p:nvPr>
        </p:nvSpPr>
        <p:spPr/>
        <p:txBody>
          <a:bodyPr/>
          <a:lstStyle/>
          <a:p>
            <a:r>
              <a:rPr lang="en-US" dirty="0"/>
              <a:t>For example (2.8), If the standard says the TMD needs 36 hours, but the TMD has only been there for a year. There is no prorating. The TMD will need all 36 hours. </a:t>
            </a:r>
          </a:p>
          <a:p>
            <a:r>
              <a:rPr lang="en-US" dirty="0"/>
              <a:t>(2.10) TPM CE requirements, same as above but will need 24 hours. </a:t>
            </a:r>
          </a:p>
          <a:p>
            <a:r>
              <a:rPr lang="en-US" dirty="0"/>
              <a:t>( 4.32)There must be a registrar with CAISS, regardless of hire date. </a:t>
            </a:r>
          </a:p>
        </p:txBody>
      </p:sp>
    </p:spTree>
    <p:extLst>
      <p:ext uri="{BB962C8B-B14F-4D97-AF65-F5344CB8AC3E}">
        <p14:creationId xmlns:p14="http://schemas.microsoft.com/office/powerpoint/2010/main" val="366988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Times	</a:t>
            </a:r>
          </a:p>
        </p:txBody>
      </p:sp>
      <p:sp>
        <p:nvSpPr>
          <p:cNvPr id="3" name="Content Placeholder 2"/>
          <p:cNvSpPr>
            <a:spLocks noGrp="1"/>
          </p:cNvSpPr>
          <p:nvPr>
            <p:ph idx="1"/>
          </p:nvPr>
        </p:nvSpPr>
        <p:spPr/>
        <p:txBody>
          <a:bodyPr/>
          <a:lstStyle/>
          <a:p>
            <a:r>
              <a:rPr lang="en-US" dirty="0"/>
              <a:t>There are quite a few standards that are asking for specific time responses. Time stamps of notification and arrival are required for trauma and specialty providers. </a:t>
            </a:r>
          </a:p>
          <a:p>
            <a:r>
              <a:rPr lang="en-US" dirty="0"/>
              <a:t>Radiology (4.14); 30 minutes of request. </a:t>
            </a:r>
          </a:p>
          <a:p>
            <a:r>
              <a:rPr lang="en-US" dirty="0"/>
              <a:t>Operative Team including Anesthesia  (4.13); 15-30 minutes of request depending on level.</a:t>
            </a:r>
          </a:p>
          <a:p>
            <a:r>
              <a:rPr lang="en-US" dirty="0"/>
              <a:t>IR (4.15); 60 minutes of request. </a:t>
            </a:r>
          </a:p>
        </p:txBody>
      </p:sp>
    </p:spTree>
    <p:extLst>
      <p:ext uri="{BB962C8B-B14F-4D97-AF65-F5344CB8AC3E}">
        <p14:creationId xmlns:p14="http://schemas.microsoft.com/office/powerpoint/2010/main" val="207090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Orthopaedic Response (5.21)</a:t>
            </a:r>
          </a:p>
        </p:txBody>
      </p:sp>
      <p:sp>
        <p:nvSpPr>
          <p:cNvPr id="3" name="Content Placeholder 2"/>
          <p:cNvSpPr>
            <a:spLocks noGrp="1"/>
          </p:cNvSpPr>
          <p:nvPr>
            <p:ph idx="1"/>
          </p:nvPr>
        </p:nvSpPr>
        <p:spPr/>
        <p:txBody>
          <a:bodyPr/>
          <a:lstStyle/>
          <a:p>
            <a:r>
              <a:rPr lang="en-US" dirty="0"/>
              <a:t>Table (NOT provided) will need to be completed with events of </a:t>
            </a:r>
            <a:r>
              <a:rPr lang="en-US" dirty="0" err="1"/>
              <a:t>orthopaedic</a:t>
            </a:r>
            <a:r>
              <a:rPr lang="en-US" dirty="0"/>
              <a:t> surgeon response. </a:t>
            </a:r>
            <a:r>
              <a:rPr lang="en-US" sz="1600" dirty="0"/>
              <a:t>*</a:t>
            </a:r>
            <a:r>
              <a:rPr lang="en-US" sz="1600" i="1" dirty="0"/>
              <a:t>This is not clear in the gray book as a measure of compliance*</a:t>
            </a:r>
          </a:p>
          <a:p>
            <a:r>
              <a:rPr lang="en-US" dirty="0"/>
              <a:t>30 minute time is recorded from time of request to time of arrival. </a:t>
            </a:r>
          </a:p>
        </p:txBody>
      </p:sp>
    </p:spTree>
    <p:extLst>
      <p:ext uri="{BB962C8B-B14F-4D97-AF65-F5344CB8AC3E}">
        <p14:creationId xmlns:p14="http://schemas.microsoft.com/office/powerpoint/2010/main" val="259907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Neurosurgeon Response (5.17)</a:t>
            </a:r>
          </a:p>
        </p:txBody>
      </p:sp>
      <p:sp>
        <p:nvSpPr>
          <p:cNvPr id="3" name="Content Placeholder 2"/>
          <p:cNvSpPr>
            <a:spLocks noGrp="1"/>
          </p:cNvSpPr>
          <p:nvPr>
            <p:ph idx="1"/>
          </p:nvPr>
        </p:nvSpPr>
        <p:spPr/>
        <p:txBody>
          <a:bodyPr/>
          <a:lstStyle/>
          <a:p>
            <a:r>
              <a:rPr lang="en-US" dirty="0"/>
              <a:t>30 minute time is recorded from time of request to time of arrival/interpretation. </a:t>
            </a:r>
          </a:p>
        </p:txBody>
      </p:sp>
    </p:spTree>
    <p:extLst>
      <p:ext uri="{BB962C8B-B14F-4D97-AF65-F5344CB8AC3E}">
        <p14:creationId xmlns:p14="http://schemas.microsoft.com/office/powerpoint/2010/main" val="405895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 Provided </a:t>
            </a:r>
            <a:br>
              <a:rPr lang="en-US" dirty="0"/>
            </a:br>
            <a:r>
              <a:rPr lang="en-US" dirty="0"/>
              <a:t>(or Not)</a:t>
            </a:r>
          </a:p>
        </p:txBody>
      </p:sp>
      <p:sp>
        <p:nvSpPr>
          <p:cNvPr id="3" name="Content Placeholder 2"/>
          <p:cNvSpPr>
            <a:spLocks noGrp="1"/>
          </p:cNvSpPr>
          <p:nvPr>
            <p:ph idx="1"/>
          </p:nvPr>
        </p:nvSpPr>
        <p:spPr/>
        <p:txBody>
          <a:bodyPr/>
          <a:lstStyle/>
          <a:p>
            <a:r>
              <a:rPr lang="en-US" dirty="0"/>
              <a:t>There are several standards with templates that need to be completed (board certification, ATLS IDs, residency dates etc.)</a:t>
            </a:r>
          </a:p>
          <a:p>
            <a:r>
              <a:rPr lang="en-US" dirty="0"/>
              <a:t>The PRQ does not have a transfer template without transfer reason specified any longer. This has to be created with transfer reason categories determined by your facility. *  </a:t>
            </a:r>
            <a:r>
              <a:rPr lang="en-US" i="1" dirty="0"/>
              <a:t>This is not clear in the gray book *</a:t>
            </a:r>
          </a:p>
          <a:p>
            <a:r>
              <a:rPr lang="en-US" dirty="0"/>
              <a:t>FYI- There are fewer tables to complete than Orange book PRQ in terms of registry cohorts</a:t>
            </a:r>
            <a:r>
              <a:rPr lang="en-US" i="1" dirty="0"/>
              <a:t>.</a:t>
            </a:r>
          </a:p>
        </p:txBody>
      </p:sp>
    </p:spTree>
    <p:extLst>
      <p:ext uri="{BB962C8B-B14F-4D97-AF65-F5344CB8AC3E}">
        <p14:creationId xmlns:p14="http://schemas.microsoft.com/office/powerpoint/2010/main" val="201800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Templates Provided </a:t>
            </a:r>
            <a:br>
              <a:rPr lang="en-US" dirty="0"/>
            </a:br>
            <a:r>
              <a:rPr lang="en-US" dirty="0"/>
              <a:t>(or Not)</a:t>
            </a:r>
            <a:br>
              <a:rPr lang="en-US" dirty="0"/>
            </a:br>
            <a:br>
              <a:rPr lang="en-US" dirty="0"/>
            </a:br>
            <a:r>
              <a:rPr lang="en-US" sz="2200" dirty="0"/>
              <a:t>*FYI*</a:t>
            </a:r>
            <a:br>
              <a:rPr lang="en-US" sz="2200" dirty="0"/>
            </a:br>
            <a:r>
              <a:rPr lang="en-US" sz="2200" dirty="0"/>
              <a:t>AOBOS does issue certificate numbers. </a:t>
            </a:r>
            <a:br>
              <a:rPr lang="en-US" sz="2200" dirty="0"/>
            </a:br>
            <a:br>
              <a:rPr lang="en-US" sz="2200" dirty="0"/>
            </a:br>
            <a:r>
              <a:rPr lang="en-US" sz="2200" dirty="0"/>
              <a:t>ABOS does NOT issue certificate numbers. </a:t>
            </a:r>
          </a:p>
        </p:txBody>
      </p:sp>
      <p:pic>
        <p:nvPicPr>
          <p:cNvPr id="4" name="Content Placeholder 3"/>
          <p:cNvPicPr>
            <a:picLocks noGrp="1" noChangeAspect="1"/>
          </p:cNvPicPr>
          <p:nvPr>
            <p:ph idx="1"/>
          </p:nvPr>
        </p:nvPicPr>
        <p:blipFill>
          <a:blip r:embed="rId2"/>
          <a:stretch>
            <a:fillRect/>
          </a:stretch>
        </p:blipFill>
        <p:spPr>
          <a:xfrm>
            <a:off x="3868738" y="1683950"/>
            <a:ext cx="7315200" cy="3480575"/>
          </a:xfrm>
          <a:prstGeom prst="rect">
            <a:avLst/>
          </a:prstGeom>
        </p:spPr>
      </p:pic>
    </p:spTree>
    <p:extLst>
      <p:ext uri="{BB962C8B-B14F-4D97-AF65-F5344CB8AC3E}">
        <p14:creationId xmlns:p14="http://schemas.microsoft.com/office/powerpoint/2010/main" val="152283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br>
              <a:rPr lang="en-US" dirty="0"/>
            </a:br>
            <a:r>
              <a:rPr lang="en-US" dirty="0"/>
              <a:t>(5.1)	</a:t>
            </a:r>
          </a:p>
        </p:txBody>
      </p:sp>
      <p:sp>
        <p:nvSpPr>
          <p:cNvPr id="3" name="Content Placeholder 2"/>
          <p:cNvSpPr>
            <a:spLocks noGrp="1"/>
          </p:cNvSpPr>
          <p:nvPr>
            <p:ph idx="1"/>
          </p:nvPr>
        </p:nvSpPr>
        <p:spPr/>
        <p:txBody>
          <a:bodyPr/>
          <a:lstStyle/>
          <a:p>
            <a:r>
              <a:rPr lang="en-US" dirty="0"/>
              <a:t>Need a list of all guidelines with date of last revision. *</a:t>
            </a:r>
            <a:r>
              <a:rPr lang="en-US" i="1" dirty="0"/>
              <a:t>This is not clear in the gray book</a:t>
            </a:r>
            <a:r>
              <a:rPr lang="en-US" dirty="0"/>
              <a:t>* </a:t>
            </a:r>
          </a:p>
        </p:txBody>
      </p:sp>
    </p:spTree>
    <p:extLst>
      <p:ext uri="{BB962C8B-B14F-4D97-AF65-F5344CB8AC3E}">
        <p14:creationId xmlns:p14="http://schemas.microsoft.com/office/powerpoint/2010/main" val="283846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Readiness (5.10)</a:t>
            </a:r>
          </a:p>
        </p:txBody>
      </p:sp>
      <p:sp>
        <p:nvSpPr>
          <p:cNvPr id="3" name="Content Placeholder 2"/>
          <p:cNvSpPr>
            <a:spLocks noGrp="1"/>
          </p:cNvSpPr>
          <p:nvPr>
            <p:ph idx="1"/>
          </p:nvPr>
        </p:nvSpPr>
        <p:spPr/>
        <p:txBody>
          <a:bodyPr/>
          <a:lstStyle/>
          <a:p>
            <a:r>
              <a:rPr lang="en-US" dirty="0"/>
              <a:t>Ensure there has been a pediatric readiness assessment completed during the verification cycle. </a:t>
            </a:r>
          </a:p>
          <a:p>
            <a:r>
              <a:rPr lang="en-US" dirty="0"/>
              <a:t>Address any standards for which credit was not received, and the plan to correct or address these standards. </a:t>
            </a:r>
          </a:p>
        </p:txBody>
      </p:sp>
    </p:spTree>
    <p:extLst>
      <p:ext uri="{BB962C8B-B14F-4D97-AF65-F5344CB8AC3E}">
        <p14:creationId xmlns:p14="http://schemas.microsoft.com/office/powerpoint/2010/main" val="274802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Diversion </a:t>
            </a:r>
            <a:br>
              <a:rPr lang="en-US" dirty="0"/>
            </a:br>
            <a:r>
              <a:rPr lang="en-US" sz="3200" dirty="0"/>
              <a:t>(5.15, 5.16 &amp; 7.9)</a:t>
            </a:r>
          </a:p>
        </p:txBody>
      </p:sp>
      <p:sp>
        <p:nvSpPr>
          <p:cNvPr id="3" name="Content Placeholder 2"/>
          <p:cNvSpPr>
            <a:spLocks noGrp="1"/>
          </p:cNvSpPr>
          <p:nvPr>
            <p:ph idx="1"/>
          </p:nvPr>
        </p:nvSpPr>
        <p:spPr/>
        <p:txBody>
          <a:bodyPr/>
          <a:lstStyle/>
          <a:p>
            <a:r>
              <a:rPr lang="en-US" dirty="0"/>
              <a:t>List every diversion incident including, reason, time start and time stop. </a:t>
            </a:r>
          </a:p>
          <a:p>
            <a:r>
              <a:rPr lang="en-US" dirty="0"/>
              <a:t>Be sure to document discussion of the diversion in your committee minutes!</a:t>
            </a:r>
          </a:p>
        </p:txBody>
      </p:sp>
    </p:spTree>
    <p:extLst>
      <p:ext uri="{BB962C8B-B14F-4D97-AF65-F5344CB8AC3E}">
        <p14:creationId xmlns:p14="http://schemas.microsoft.com/office/powerpoint/2010/main" val="42109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PIPS (7.3)</a:t>
            </a:r>
          </a:p>
        </p:txBody>
      </p:sp>
      <p:sp>
        <p:nvSpPr>
          <p:cNvPr id="3" name="Content Placeholder 2"/>
          <p:cNvSpPr>
            <a:spLocks noGrp="1"/>
          </p:cNvSpPr>
          <p:nvPr>
            <p:ph idx="1"/>
          </p:nvPr>
        </p:nvSpPr>
        <p:spPr/>
        <p:txBody>
          <a:bodyPr/>
          <a:lstStyle/>
          <a:p>
            <a:r>
              <a:rPr lang="en-US" dirty="0"/>
              <a:t>Provide three initiatives that showcase the effectiveness of your center’s PI program * </a:t>
            </a:r>
            <a:r>
              <a:rPr lang="en-US" i="1" dirty="0"/>
              <a:t>Not clear in the gray book as a measure of compliance</a:t>
            </a:r>
            <a:r>
              <a:rPr lang="en-US" dirty="0"/>
              <a:t>*</a:t>
            </a:r>
          </a:p>
          <a:p>
            <a:r>
              <a:rPr lang="en-US" dirty="0"/>
              <a:t>Describe clinical practice guidelines that the center has developed over the last 3 years in response to identified opportunities for improvement * </a:t>
            </a:r>
            <a:r>
              <a:rPr lang="en-US" i="1" dirty="0"/>
              <a:t>Not clear in the gray book as a measure of compliance</a:t>
            </a:r>
            <a:r>
              <a:rPr lang="en-US" dirty="0"/>
              <a:t>*</a:t>
            </a:r>
          </a:p>
        </p:txBody>
      </p:sp>
    </p:spTree>
    <p:extLst>
      <p:ext uri="{BB962C8B-B14F-4D97-AF65-F5344CB8AC3E}">
        <p14:creationId xmlns:p14="http://schemas.microsoft.com/office/powerpoint/2010/main" val="269790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the PRQ:</a:t>
            </a:r>
            <a:br>
              <a:rPr lang="en-US" dirty="0"/>
            </a:br>
            <a:br>
              <a:rPr lang="en-US" sz="2000" dirty="0"/>
            </a:br>
            <a:r>
              <a:rPr lang="en-US" sz="2000" dirty="0"/>
              <a:t>Login to ACS site </a:t>
            </a:r>
            <a:br>
              <a:rPr lang="en-US" sz="2000" dirty="0"/>
            </a:br>
            <a:br>
              <a:rPr lang="en-US" sz="2000" dirty="0"/>
            </a:br>
            <a:r>
              <a:rPr lang="en-US" sz="2000" dirty="0"/>
              <a:t>Select Quality Programs. </a:t>
            </a:r>
            <a:br>
              <a:rPr lang="en-US" sz="2000" dirty="0"/>
            </a:br>
            <a:br>
              <a:rPr lang="en-US" sz="2000" dirty="0"/>
            </a:br>
            <a:r>
              <a:rPr lang="en-US" sz="2000" dirty="0"/>
              <a:t>Then select the ACS Quality Portal</a:t>
            </a:r>
          </a:p>
        </p:txBody>
      </p:sp>
      <p:pic>
        <p:nvPicPr>
          <p:cNvPr id="4" name="Content Placeholder 3"/>
          <p:cNvPicPr>
            <a:picLocks noGrp="1" noChangeAspect="1"/>
          </p:cNvPicPr>
          <p:nvPr>
            <p:ph idx="1"/>
          </p:nvPr>
        </p:nvPicPr>
        <p:blipFill>
          <a:blip r:embed="rId2"/>
          <a:stretch>
            <a:fillRect/>
          </a:stretch>
        </p:blipFill>
        <p:spPr>
          <a:xfrm>
            <a:off x="3868738" y="1636077"/>
            <a:ext cx="7315200" cy="3576320"/>
          </a:xfrm>
          <a:prstGeom prst="rect">
            <a:avLst/>
          </a:prstGeom>
        </p:spPr>
      </p:pic>
      <p:sp>
        <p:nvSpPr>
          <p:cNvPr id="5" name="Rectangle 4"/>
          <p:cNvSpPr/>
          <p:nvPr/>
        </p:nvSpPr>
        <p:spPr>
          <a:xfrm>
            <a:off x="9350734" y="4834393"/>
            <a:ext cx="1833204" cy="5168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11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a:t>
            </a:r>
          </a:p>
        </p:txBody>
      </p:sp>
      <p:sp>
        <p:nvSpPr>
          <p:cNvPr id="3" name="Content Placeholder 2"/>
          <p:cNvSpPr>
            <a:spLocks noGrp="1"/>
          </p:cNvSpPr>
          <p:nvPr>
            <p:ph idx="1"/>
          </p:nvPr>
        </p:nvSpPr>
        <p:spPr/>
        <p:txBody>
          <a:bodyPr/>
          <a:lstStyle/>
          <a:p>
            <a:r>
              <a:rPr lang="en-US" dirty="0"/>
              <a:t>Briefly describe opportunities for improvement and actions taken to improve patient care identified through benchmarking. * </a:t>
            </a:r>
            <a:r>
              <a:rPr lang="en-US" i="1" dirty="0"/>
              <a:t>Not clear in gray book measures of compliance</a:t>
            </a:r>
            <a:r>
              <a:rPr lang="en-US" dirty="0"/>
              <a:t>*</a:t>
            </a:r>
          </a:p>
          <a:p>
            <a:r>
              <a:rPr lang="en-US" dirty="0"/>
              <a:t>This will need to be presented during the survey. Time slotted on review agenda. </a:t>
            </a:r>
          </a:p>
        </p:txBody>
      </p:sp>
    </p:spTree>
    <p:extLst>
      <p:ext uri="{BB962C8B-B14F-4D97-AF65-F5344CB8AC3E}">
        <p14:creationId xmlns:p14="http://schemas.microsoft.com/office/powerpoint/2010/main" val="202519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and Professional Education</a:t>
            </a:r>
          </a:p>
        </p:txBody>
      </p:sp>
      <p:sp>
        <p:nvSpPr>
          <p:cNvPr id="3" name="Content Placeholder 2"/>
          <p:cNvSpPr>
            <a:spLocks noGrp="1"/>
          </p:cNvSpPr>
          <p:nvPr>
            <p:ph idx="1"/>
          </p:nvPr>
        </p:nvSpPr>
        <p:spPr/>
        <p:txBody>
          <a:bodyPr/>
          <a:lstStyle/>
          <a:p>
            <a:r>
              <a:rPr lang="en-US" dirty="0"/>
              <a:t>Be prepared to describe your center’s most successful public and professional trauma education offerings and events. *</a:t>
            </a:r>
            <a:r>
              <a:rPr lang="en-US" i="1" dirty="0"/>
              <a:t>This is not clear in the Gray book</a:t>
            </a:r>
            <a:r>
              <a:rPr lang="en-US" dirty="0"/>
              <a:t>*</a:t>
            </a:r>
          </a:p>
          <a:p>
            <a:r>
              <a:rPr lang="en-US" dirty="0"/>
              <a:t>Be prepared to provide percentages of completed education for ED, PICU/ICU, and PACU. Template is provided with some courses already listed (TCAR, TNCC etc.), as well as room for additional courses to be added.  </a:t>
            </a:r>
          </a:p>
        </p:txBody>
      </p:sp>
    </p:spTree>
    <p:extLst>
      <p:ext uri="{BB962C8B-B14F-4D97-AF65-F5344CB8AC3E}">
        <p14:creationId xmlns:p14="http://schemas.microsoft.com/office/powerpoint/2010/main" val="255465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and Professional Education</a:t>
            </a:r>
          </a:p>
        </p:txBody>
      </p:sp>
      <p:pic>
        <p:nvPicPr>
          <p:cNvPr id="4" name="Content Placeholder 3"/>
          <p:cNvPicPr>
            <a:picLocks noGrp="1" noChangeAspect="1"/>
          </p:cNvPicPr>
          <p:nvPr>
            <p:ph idx="1"/>
          </p:nvPr>
        </p:nvPicPr>
        <p:blipFill rotWithShape="1">
          <a:blip r:embed="rId2"/>
          <a:srcRect b="1344"/>
          <a:stretch/>
        </p:blipFill>
        <p:spPr>
          <a:xfrm>
            <a:off x="3868738" y="1868903"/>
            <a:ext cx="7315200" cy="3068857"/>
          </a:xfrm>
          <a:prstGeom prst="rect">
            <a:avLst/>
          </a:prstGeom>
        </p:spPr>
      </p:pic>
    </p:spTree>
    <p:extLst>
      <p:ext uri="{BB962C8B-B14F-4D97-AF65-F5344CB8AC3E}">
        <p14:creationId xmlns:p14="http://schemas.microsoft.com/office/powerpoint/2010/main" val="414858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a:t>
            </a:r>
          </a:p>
        </p:txBody>
      </p:sp>
      <p:sp>
        <p:nvSpPr>
          <p:cNvPr id="3" name="Content Placeholder 2"/>
          <p:cNvSpPr>
            <a:spLocks noGrp="1"/>
          </p:cNvSpPr>
          <p:nvPr>
            <p:ph idx="1"/>
          </p:nvPr>
        </p:nvSpPr>
        <p:spPr/>
        <p:txBody>
          <a:bodyPr/>
          <a:lstStyle/>
          <a:p>
            <a:r>
              <a:rPr lang="en-US" dirty="0"/>
              <a:t>Be prepared to address all opportunities for improvement from previous survey as last page of PRQ (Summary Tab).  This will also be presented in the opening presentation at the start of the survey. </a:t>
            </a:r>
          </a:p>
        </p:txBody>
      </p:sp>
    </p:spTree>
    <p:extLst>
      <p:ext uri="{BB962C8B-B14F-4D97-AF65-F5344CB8AC3E}">
        <p14:creationId xmlns:p14="http://schemas.microsoft.com/office/powerpoint/2010/main" val="49338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PRQ with Team	</a:t>
            </a:r>
          </a:p>
        </p:txBody>
      </p:sp>
      <p:sp>
        <p:nvSpPr>
          <p:cNvPr id="3" name="Content Placeholder 2"/>
          <p:cNvSpPr>
            <a:spLocks noGrp="1"/>
          </p:cNvSpPr>
          <p:nvPr>
            <p:ph idx="1"/>
          </p:nvPr>
        </p:nvSpPr>
        <p:spPr/>
        <p:txBody>
          <a:bodyPr/>
          <a:lstStyle/>
          <a:p>
            <a:r>
              <a:rPr lang="en-US" dirty="0"/>
              <a:t>The PRQ is NOT printer friendly!</a:t>
            </a:r>
          </a:p>
          <a:p>
            <a:r>
              <a:rPr lang="en-US" dirty="0"/>
              <a:t>Best to complete the Word PRQ template and print to share with the team with questions, standard, context, and answers provided.</a:t>
            </a:r>
          </a:p>
        </p:txBody>
      </p:sp>
    </p:spTree>
    <p:extLst>
      <p:ext uri="{BB962C8B-B14F-4D97-AF65-F5344CB8AC3E}">
        <p14:creationId xmlns:p14="http://schemas.microsoft.com/office/powerpoint/2010/main" val="379976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Tips</a:t>
            </a:r>
          </a:p>
        </p:txBody>
      </p:sp>
      <p:sp>
        <p:nvSpPr>
          <p:cNvPr id="3" name="Content Placeholder 2"/>
          <p:cNvSpPr>
            <a:spLocks noGrp="1"/>
          </p:cNvSpPr>
          <p:nvPr>
            <p:ph idx="1"/>
          </p:nvPr>
        </p:nvSpPr>
        <p:spPr/>
        <p:txBody>
          <a:bodyPr/>
          <a:lstStyle/>
          <a:p>
            <a:r>
              <a:rPr lang="en-US" dirty="0"/>
              <a:t>Print the PRQ and create a binder. Tab each standard. Remove the tab when standard is complete. This reduces revisiting standards you already finished. </a:t>
            </a:r>
          </a:p>
          <a:p>
            <a:r>
              <a:rPr lang="en-US" dirty="0"/>
              <a:t>Use empty space below standard to track your progress. For example, who you emailed last and when…</a:t>
            </a:r>
          </a:p>
          <a:p>
            <a:r>
              <a:rPr lang="en-US" dirty="0"/>
              <a:t>Create gap analysis that outlines what items are still not completed and why. </a:t>
            </a:r>
          </a:p>
          <a:p>
            <a:r>
              <a:rPr lang="en-US" dirty="0"/>
              <a:t>JUST answer the questions. Do not offer more information than needed. Save that for the discussions with your surveyors!</a:t>
            </a:r>
          </a:p>
          <a:p>
            <a:r>
              <a:rPr lang="en-US" dirty="0"/>
              <a:t>Don’t hesitate to reach out to a center that has already </a:t>
            </a:r>
            <a:r>
              <a:rPr lang="en-US"/>
              <a:t>been through it!</a:t>
            </a:r>
            <a:endParaRPr lang="en-US" dirty="0"/>
          </a:p>
        </p:txBody>
      </p:sp>
    </p:spTree>
    <p:extLst>
      <p:ext uri="{BB962C8B-B14F-4D97-AF65-F5344CB8AC3E}">
        <p14:creationId xmlns:p14="http://schemas.microsoft.com/office/powerpoint/2010/main" val="188646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a:t>
            </a:r>
            <a:r>
              <a:rPr lang="en-US" dirty="0"/>
              <a:t>	</a:t>
            </a:r>
          </a:p>
        </p:txBody>
      </p:sp>
      <p:sp>
        <p:nvSpPr>
          <p:cNvPr id="3" name="Content Placeholder 2"/>
          <p:cNvSpPr>
            <a:spLocks noGrp="1"/>
          </p:cNvSpPr>
          <p:nvPr>
            <p:ph idx="1"/>
          </p:nvPr>
        </p:nvSpPr>
        <p:spPr/>
        <p:txBody>
          <a:bodyPr>
            <a:normAutofit/>
          </a:bodyPr>
          <a:lstStyle/>
          <a:p>
            <a:r>
              <a:rPr lang="en-US" sz="4000" dirty="0"/>
              <a:t>Any Questions?</a:t>
            </a:r>
          </a:p>
        </p:txBody>
      </p:sp>
    </p:spTree>
    <p:extLst>
      <p:ext uri="{BB962C8B-B14F-4D97-AF65-F5344CB8AC3E}">
        <p14:creationId xmlns:p14="http://schemas.microsoft.com/office/powerpoint/2010/main" val="330473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the PRQ:</a:t>
            </a:r>
            <a:br>
              <a:rPr lang="en-US" dirty="0"/>
            </a:br>
            <a:br>
              <a:rPr lang="en-US" sz="2000" dirty="0"/>
            </a:br>
            <a:r>
              <a:rPr lang="en-US" sz="2000" dirty="0"/>
              <a:t>Choose PRQ on left </a:t>
            </a:r>
          </a:p>
        </p:txBody>
      </p:sp>
      <p:pic>
        <p:nvPicPr>
          <p:cNvPr id="7" name="Content Placeholder 6"/>
          <p:cNvPicPr>
            <a:picLocks noGrp="1" noChangeAspect="1"/>
          </p:cNvPicPr>
          <p:nvPr>
            <p:ph idx="1"/>
          </p:nvPr>
        </p:nvPicPr>
        <p:blipFill>
          <a:blip r:embed="rId2"/>
          <a:stretch>
            <a:fillRect/>
          </a:stretch>
        </p:blipFill>
        <p:spPr>
          <a:xfrm>
            <a:off x="3868738" y="1801347"/>
            <a:ext cx="7315200" cy="3245781"/>
          </a:xfrm>
          <a:prstGeom prst="rect">
            <a:avLst/>
          </a:prstGeom>
        </p:spPr>
      </p:pic>
      <p:sp>
        <p:nvSpPr>
          <p:cNvPr id="8" name="Rectangle 7"/>
          <p:cNvSpPr/>
          <p:nvPr/>
        </p:nvSpPr>
        <p:spPr>
          <a:xfrm>
            <a:off x="3951798" y="1916264"/>
            <a:ext cx="1160891" cy="7235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48431" y="4102873"/>
            <a:ext cx="516835" cy="270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7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the PRQ:</a:t>
            </a:r>
            <a:br>
              <a:rPr lang="en-US" dirty="0"/>
            </a:br>
            <a:br>
              <a:rPr lang="en-US" sz="2000" dirty="0"/>
            </a:br>
            <a:r>
              <a:rPr lang="en-US" sz="2000" dirty="0"/>
              <a:t>PRQ will launch your document to complete</a:t>
            </a:r>
            <a:br>
              <a:rPr lang="en-US" sz="2000" dirty="0"/>
            </a:br>
            <a:br>
              <a:rPr lang="en-US" sz="2000" dirty="0"/>
            </a:br>
            <a:r>
              <a:rPr lang="en-US" sz="2000" dirty="0"/>
              <a:t>Reviewers will show here and you may not get an email</a:t>
            </a:r>
            <a:br>
              <a:rPr lang="en-US" sz="2000" dirty="0"/>
            </a:br>
            <a:br>
              <a:rPr lang="en-US" sz="2000" dirty="0"/>
            </a:br>
            <a:r>
              <a:rPr lang="en-US" sz="2000" dirty="0"/>
              <a:t>Documents will be used to add additional documents after PRQ is submitted</a:t>
            </a:r>
          </a:p>
        </p:txBody>
      </p:sp>
      <p:pic>
        <p:nvPicPr>
          <p:cNvPr id="5" name="Content Placeholder 4"/>
          <p:cNvPicPr>
            <a:picLocks noGrp="1" noChangeAspect="1"/>
          </p:cNvPicPr>
          <p:nvPr>
            <p:ph idx="1"/>
          </p:nvPr>
        </p:nvPicPr>
        <p:blipFill>
          <a:blip r:embed="rId2"/>
          <a:stretch>
            <a:fillRect/>
          </a:stretch>
        </p:blipFill>
        <p:spPr>
          <a:xfrm>
            <a:off x="3868738" y="1668590"/>
            <a:ext cx="7315200" cy="3511295"/>
          </a:xfrm>
          <a:prstGeom prst="rect">
            <a:avLst/>
          </a:prstGeom>
        </p:spPr>
      </p:pic>
      <p:sp>
        <p:nvSpPr>
          <p:cNvPr id="6" name="Rectangle 5"/>
          <p:cNvSpPr/>
          <p:nvPr/>
        </p:nvSpPr>
        <p:spPr>
          <a:xfrm>
            <a:off x="4015409" y="4317558"/>
            <a:ext cx="644055" cy="31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77645" y="4317558"/>
            <a:ext cx="777026" cy="31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62160" y="4317557"/>
            <a:ext cx="1010692" cy="310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46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PRQ Layout</a:t>
            </a:r>
            <a:br>
              <a:rPr lang="en-US" dirty="0"/>
            </a:br>
            <a:br>
              <a:rPr lang="en-US" dirty="0"/>
            </a:br>
            <a:r>
              <a:rPr lang="en-US" sz="2200" dirty="0"/>
              <a:t>Each tab correlates with a chapter. </a:t>
            </a:r>
            <a:br>
              <a:rPr lang="en-US" sz="2200" dirty="0"/>
            </a:br>
            <a:br>
              <a:rPr lang="en-US" sz="2200" dirty="0"/>
            </a:br>
            <a:r>
              <a:rPr lang="en-US" sz="2200" dirty="0"/>
              <a:t>Summary will be where you list last survey corrections or OFIs.</a:t>
            </a:r>
          </a:p>
        </p:txBody>
      </p:sp>
      <p:pic>
        <p:nvPicPr>
          <p:cNvPr id="4" name="Content Placeholder 3"/>
          <p:cNvPicPr>
            <a:picLocks noGrp="1" noChangeAspect="1"/>
          </p:cNvPicPr>
          <p:nvPr>
            <p:ph idx="1"/>
          </p:nvPr>
        </p:nvPicPr>
        <p:blipFill>
          <a:blip r:embed="rId2"/>
          <a:stretch>
            <a:fillRect/>
          </a:stretch>
        </p:blipFill>
        <p:spPr>
          <a:xfrm>
            <a:off x="3868738" y="1725486"/>
            <a:ext cx="7315200" cy="3397503"/>
          </a:xfrm>
          <a:prstGeom prst="rect">
            <a:avLst/>
          </a:prstGeom>
        </p:spPr>
      </p:pic>
      <p:sp>
        <p:nvSpPr>
          <p:cNvPr id="5" name="Rectangle 4"/>
          <p:cNvSpPr/>
          <p:nvPr/>
        </p:nvSpPr>
        <p:spPr>
          <a:xfrm>
            <a:off x="4015409" y="2194560"/>
            <a:ext cx="6687047" cy="683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30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PRQ Layout</a:t>
            </a:r>
            <a:br>
              <a:rPr lang="en-US" dirty="0"/>
            </a:br>
            <a:br>
              <a:rPr lang="en-US" dirty="0"/>
            </a:br>
            <a:r>
              <a:rPr lang="en-US" sz="2200" dirty="0"/>
              <a:t>There will be an upload option on each standard for documents, if required. </a:t>
            </a:r>
            <a:br>
              <a:rPr lang="en-US" sz="2200" dirty="0"/>
            </a:br>
            <a:r>
              <a:rPr lang="en-US" sz="1800" i="1" dirty="0"/>
              <a:t>*Sometimes these documents will auto fill later in the document*</a:t>
            </a:r>
            <a:br>
              <a:rPr lang="en-US" sz="1800" i="1" dirty="0"/>
            </a:br>
            <a:br>
              <a:rPr lang="en-US" sz="1800" i="1" dirty="0"/>
            </a:br>
            <a:r>
              <a:rPr lang="en-US" sz="1800" i="1" dirty="0"/>
              <a:t>You must upload documents when requested. If you don’t have a document, upload a blank document. The PRQ will not submit with empty fields.</a:t>
            </a:r>
          </a:p>
        </p:txBody>
      </p:sp>
      <p:pic>
        <p:nvPicPr>
          <p:cNvPr id="5" name="Content Placeholder 4"/>
          <p:cNvPicPr>
            <a:picLocks noGrp="1" noChangeAspect="1"/>
          </p:cNvPicPr>
          <p:nvPr>
            <p:ph idx="1"/>
          </p:nvPr>
        </p:nvPicPr>
        <p:blipFill>
          <a:blip r:embed="rId2"/>
          <a:stretch>
            <a:fillRect/>
          </a:stretch>
        </p:blipFill>
        <p:spPr>
          <a:xfrm>
            <a:off x="3868738" y="1370563"/>
            <a:ext cx="7315200" cy="4107349"/>
          </a:xfrm>
          <a:prstGeom prst="rect">
            <a:avLst/>
          </a:prstGeom>
        </p:spPr>
      </p:pic>
      <p:sp>
        <p:nvSpPr>
          <p:cNvPr id="6" name="Rectangle 5"/>
          <p:cNvSpPr/>
          <p:nvPr/>
        </p:nvSpPr>
        <p:spPr>
          <a:xfrm>
            <a:off x="3868738" y="4603805"/>
            <a:ext cx="2738796" cy="341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58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EARLY!</a:t>
            </a:r>
          </a:p>
        </p:txBody>
      </p:sp>
      <p:sp>
        <p:nvSpPr>
          <p:cNvPr id="3" name="Content Placeholder 2"/>
          <p:cNvSpPr>
            <a:spLocks noGrp="1"/>
          </p:cNvSpPr>
          <p:nvPr>
            <p:ph idx="1"/>
          </p:nvPr>
        </p:nvSpPr>
        <p:spPr/>
        <p:txBody>
          <a:bodyPr/>
          <a:lstStyle/>
          <a:p>
            <a:r>
              <a:rPr lang="en-US" dirty="0"/>
              <a:t>The New PRQ has new requirements that will take some time to collect. </a:t>
            </a:r>
          </a:p>
          <a:p>
            <a:r>
              <a:rPr lang="en-US" dirty="0"/>
              <a:t>Examples: ATLS certificate IDs, Board Certification Numbers, Credentialing letters etc. </a:t>
            </a:r>
          </a:p>
          <a:p>
            <a:r>
              <a:rPr lang="en-US" dirty="0"/>
              <a:t>Documents that accompany charts will be uploaded with the PRQ, so chart identification prior to PRQ submission will be beneficial in order to identify any edits that need to be made such as policy or guideline changes.</a:t>
            </a:r>
          </a:p>
          <a:p>
            <a:r>
              <a:rPr lang="en-US" dirty="0"/>
              <a:t>Minutes need to have PHI blocked out. </a:t>
            </a:r>
          </a:p>
          <a:p>
            <a:r>
              <a:rPr lang="en-US" dirty="0"/>
              <a:t>Will need to allow other departments time to gather information and respond. Give them their questions early!</a:t>
            </a:r>
          </a:p>
        </p:txBody>
      </p:sp>
    </p:spTree>
    <p:extLst>
      <p:ext uri="{BB962C8B-B14F-4D97-AF65-F5344CB8AC3E}">
        <p14:creationId xmlns:p14="http://schemas.microsoft.com/office/powerpoint/2010/main" val="35582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EARLY!</a:t>
            </a:r>
            <a:br>
              <a:rPr lang="en-US" dirty="0"/>
            </a:br>
            <a:br>
              <a:rPr lang="en-US" dirty="0"/>
            </a:br>
            <a:r>
              <a:rPr lang="en-US" dirty="0"/>
              <a:t>Combined Centers</a:t>
            </a:r>
          </a:p>
        </p:txBody>
      </p:sp>
      <p:sp>
        <p:nvSpPr>
          <p:cNvPr id="3" name="Content Placeholder 2"/>
          <p:cNvSpPr>
            <a:spLocks noGrp="1"/>
          </p:cNvSpPr>
          <p:nvPr>
            <p:ph idx="1"/>
          </p:nvPr>
        </p:nvSpPr>
        <p:spPr/>
        <p:txBody>
          <a:bodyPr/>
          <a:lstStyle/>
          <a:p>
            <a:r>
              <a:rPr lang="en-US" dirty="0"/>
              <a:t>Combined Adult and Pediatric centers will need to complete 2 separate PRQs</a:t>
            </a:r>
          </a:p>
          <a:p>
            <a:r>
              <a:rPr lang="en-US" dirty="0"/>
              <a:t>ETOH screening and intervention for pediatrics is age 12-14. The N is very small and will drastically skew the data when separated from the population 15 and up. </a:t>
            </a:r>
          </a:p>
          <a:p>
            <a:r>
              <a:rPr lang="en-US" dirty="0"/>
              <a:t>If no pediatrics trigger an intervention- the data can only be reported as:</a:t>
            </a:r>
          </a:p>
          <a:p>
            <a:pPr lvl="1"/>
            <a:r>
              <a:rPr lang="en-US" dirty="0"/>
              <a:t>0%- which would flag as a standard not met</a:t>
            </a:r>
          </a:p>
          <a:p>
            <a:pPr lvl="1"/>
            <a:r>
              <a:rPr lang="en-US" dirty="0"/>
              <a:t>100%- which is technically not accurate</a:t>
            </a:r>
          </a:p>
        </p:txBody>
      </p:sp>
    </p:spTree>
    <p:extLst>
      <p:ext uri="{BB962C8B-B14F-4D97-AF65-F5344CB8AC3E}">
        <p14:creationId xmlns:p14="http://schemas.microsoft.com/office/powerpoint/2010/main" val="344544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Schedules (2.8)	</a:t>
            </a:r>
          </a:p>
        </p:txBody>
      </p:sp>
      <p:sp>
        <p:nvSpPr>
          <p:cNvPr id="3" name="Content Placeholder 2"/>
          <p:cNvSpPr>
            <a:spLocks noGrp="1"/>
          </p:cNvSpPr>
          <p:nvPr>
            <p:ph idx="1"/>
          </p:nvPr>
        </p:nvSpPr>
        <p:spPr/>
        <p:txBody>
          <a:bodyPr/>
          <a:lstStyle/>
          <a:p>
            <a:r>
              <a:rPr lang="en-US" dirty="0"/>
              <a:t>Call schedules for entire reporting period are being requested, not just the last 3 months. </a:t>
            </a:r>
          </a:p>
        </p:txBody>
      </p:sp>
    </p:spTree>
    <p:extLst>
      <p:ext uri="{BB962C8B-B14F-4D97-AF65-F5344CB8AC3E}">
        <p14:creationId xmlns:p14="http://schemas.microsoft.com/office/powerpoint/2010/main" val="7670782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1433</TotalTime>
  <Words>1168</Words>
  <Application>Microsoft Office PowerPoint</Application>
  <PresentationFormat>Widescreen</PresentationFormat>
  <Paragraphs>70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Corbel</vt:lpstr>
      <vt:lpstr>Wingdings 2</vt:lpstr>
      <vt:lpstr>Frame</vt:lpstr>
      <vt:lpstr>The New PRQ-  Gray Book Edition </vt:lpstr>
      <vt:lpstr>Where to Find the PRQ:  Login to ACS site   Select Quality Programs.   Then select the ACS Quality Portal</vt:lpstr>
      <vt:lpstr>Where to Find the PRQ:  Choose PRQ on left </vt:lpstr>
      <vt:lpstr>Where to Find the PRQ:  PRQ will launch your document to complete  Reviewers will show here and you may not get an email  Documents will be used to add additional documents after PRQ is submitted</vt:lpstr>
      <vt:lpstr>PRQ Layout  Each tab correlates with a chapter.   Summary will be where you list last survey corrections or OFIs.</vt:lpstr>
      <vt:lpstr>PRQ Layout  There will be an upload option on each standard for documents, if required.  *Sometimes these documents will auto fill later in the document*  You must upload documents when requested. If you don’t have a document, upload a blank document. The PRQ will not submit with empty fields.</vt:lpstr>
      <vt:lpstr>START EARLY!</vt:lpstr>
      <vt:lpstr>START EARLY!  Combined Centers</vt:lpstr>
      <vt:lpstr>Call Schedules (2.8) </vt:lpstr>
      <vt:lpstr>Standards are Very Specific.  </vt:lpstr>
      <vt:lpstr>Response Times </vt:lpstr>
      <vt:lpstr>Orthopaedic Response (5.21)</vt:lpstr>
      <vt:lpstr>Neurosurgeon Response (5.17)</vt:lpstr>
      <vt:lpstr>Templates Provided  (or Not)</vt:lpstr>
      <vt:lpstr>Templates Provided  (or Not)  *FYI* AOBOS does issue certificate numbers.   ABOS does NOT issue certificate numbers. </vt:lpstr>
      <vt:lpstr>Guidelines (5.1) </vt:lpstr>
      <vt:lpstr>Pediatric Readiness (5.10)</vt:lpstr>
      <vt:lpstr>Diversion  (5.15, 5.16 &amp; 7.9)</vt:lpstr>
      <vt:lpstr>PIPS (7.3)</vt:lpstr>
      <vt:lpstr>Benchmarking</vt:lpstr>
      <vt:lpstr>Public and Professional Education</vt:lpstr>
      <vt:lpstr>Public and Professional Education</vt:lpstr>
      <vt:lpstr>Opportunities</vt:lpstr>
      <vt:lpstr>Sharing PRQ with Team </vt:lpstr>
      <vt:lpstr>Helpful Tips</vt:lpstr>
      <vt:lpstr>??? </vt:lpstr>
    </vt:vector>
  </TitlesOfParts>
  <Company>UHHS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PRQ-  Gray Book Edition</dc:title>
  <dc:creator>Swader, Shannon</dc:creator>
  <cp:lastModifiedBy>Jenkins, Heidi L.</cp:lastModifiedBy>
  <cp:revision>48</cp:revision>
  <dcterms:created xsi:type="dcterms:W3CDTF">2024-02-14T16:32:48Z</dcterms:created>
  <dcterms:modified xsi:type="dcterms:W3CDTF">2024-04-05T11:32:42Z</dcterms:modified>
</cp:coreProperties>
</file>